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media26.mov" ContentType="video/quicktime"/>
  <Override PartName="/ppt/media/image27.png" ContentType="image/png"/>
  <Override PartName="/ppt/media/image25.png" ContentType="image/png"/>
  <Override PartName="/ppt/media/media28.mov" ContentType="video/quicktime"/>
  <Override PartName="/ppt/media/image24.png" ContentType="image/png"/>
  <Override PartName="/ppt/media/image23.png" ContentType="image/png"/>
  <Override PartName="/ppt/media/image47.svg" ContentType="image/svg"/>
  <Override PartName="/ppt/media/image22.png" ContentType="image/png"/>
  <Override PartName="/ppt/media/image21.png" ContentType="image/png"/>
  <Override PartName="/ppt/media/image45.svg" ContentType="image/svg"/>
  <Override PartName="/ppt/media/image19.png" ContentType="image/png"/>
  <Override PartName="/ppt/media/image14.png" ContentType="image/png"/>
  <Override PartName="/ppt/media/image5.jpeg" ContentType="image/jpe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30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media34.mov" ContentType="video/quicktime"/>
  <Override PartName="/ppt/media/image37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2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media32.mov" ContentType="video/quicktime"/>
  <Override PartName="/ppt/media/image8.png" ContentType="image/png"/>
  <Override PartName="/ppt/media/image17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notesMasterIdLst>
    <p:notesMasterId r:id="rId27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notesMaster" Target="notesMasters/notesMaster1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slide" Target="slides/slide4.xml"/><Relationship Id="rId32" Type="http://schemas.openxmlformats.org/officeDocument/2006/relationships/slide" Target="slides/slide5.xml"/><Relationship Id="rId33" Type="http://schemas.openxmlformats.org/officeDocument/2006/relationships/slide" Target="slides/slide6.xml"/><Relationship Id="rId34" Type="http://schemas.openxmlformats.org/officeDocument/2006/relationships/slide" Target="slides/slide7.xml"/><Relationship Id="rId35" Type="http://schemas.openxmlformats.org/officeDocument/2006/relationships/slide" Target="slides/slide8.xml"/><Relationship Id="rId36" Type="http://schemas.openxmlformats.org/officeDocument/2006/relationships/slide" Target="slides/slide9.xml"/><Relationship Id="rId37" Type="http://schemas.openxmlformats.org/officeDocument/2006/relationships/slide" Target="slides/slide10.xml"/><Relationship Id="rId38" Type="http://schemas.openxmlformats.org/officeDocument/2006/relationships/slide" Target="slides/slide11.xml"/><Relationship Id="rId39" Type="http://schemas.openxmlformats.org/officeDocument/2006/relationships/slide" Target="slides/slide12.xml"/><Relationship Id="rId40" Type="http://schemas.openxmlformats.org/officeDocument/2006/relationships/slide" Target="slides/slide13.xml"/><Relationship Id="rId41" Type="http://schemas.openxmlformats.org/officeDocument/2006/relationships/slide" Target="slides/slide14.xml"/><Relationship Id="rId42" Type="http://schemas.openxmlformats.org/officeDocument/2006/relationships/slide" Target="slides/slide15.xml"/><Relationship Id="rId43" Type="http://schemas.openxmlformats.org/officeDocument/2006/relationships/slide" Target="slides/slide16.xml"/><Relationship Id="rId44" Type="http://schemas.openxmlformats.org/officeDocument/2006/relationships/slide" Target="slides/slide17.xml"/><Relationship Id="rId45" Type="http://schemas.openxmlformats.org/officeDocument/2006/relationships/slide" Target="slides/slide18.xml"/><Relationship Id="rId4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4DEB520-6B0C-43EB-AC64-6EBBD80DD9AF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ED5593-120F-4797-8065-73F07764BCBE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2AB864-D67D-45BD-AC65-9999C35E271C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BCFC41-DFA6-427A-95E6-CE8E8BFF0A5C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EFF6CC-4C64-40B6-B813-03E10658195E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131E14-2C01-4217-A5F8-F7F2C5EE6808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6A0424-34F4-4BEA-9C28-2700FBE9A832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69BAEE6-9E51-4821-927F-F67EC0F2A966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3B3BD9-5983-4AFF-B92D-1BA22558DEB0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E1BD115-0323-4CF9-9C4B-531F1DF2EF42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A73E5F-4634-4687-8B41-873DDCEF5DF3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88D9089-FBC1-4813-ABA6-F643FCA6A5C7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06541C-E75F-4574-8F58-175397A08CA6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3CE609-FE62-4D24-9E85-A8CEAD67D623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3D3574-1CE5-4C4A-B758-482FA290F960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E3AF76-C282-4EDD-A85D-38318E558227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BF79CF-D75D-4882-B94F-2260401A4369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C060DFF-E541-4402-BCFD-E4A8347C5498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20771E6-0150-45C4-99E1-9BE022772CC0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47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53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58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70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75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81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86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92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95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101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ldNum" idx="1"/>
          </p:nvPr>
        </p:nvSpPr>
        <p:spPr>
          <a:xfrm>
            <a:off x="13556160" y="7460640"/>
            <a:ext cx="875520" cy="62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875AF2-B076-49FE-90E9-902576C448FE}" type="slidenum">
              <a:rPr b="0" lang="fr-FR" sz="1000" spc="-1" strike="noStrike">
                <a:solidFill>
                  <a:schemeClr val="dk2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114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117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122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13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30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35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7880" cy="822708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080" cy="40896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2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32.mov"/><Relationship Id="rId2" Type="http://schemas.microsoft.com/office/2007/relationships/media" Target="../media/media32.mov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34.mov"/><Relationship Id="rId2" Type="http://schemas.microsoft.com/office/2007/relationships/media" Target="../media/media34.mov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svg"/><Relationship Id="rId4" Type="http://schemas.openxmlformats.org/officeDocument/2006/relationships/image" Target="../media/image44.png"/><Relationship Id="rId5" Type="http://schemas.openxmlformats.org/officeDocument/2006/relationships/image" Target="../media/image45.svg"/><Relationship Id="rId6" Type="http://schemas.openxmlformats.org/officeDocument/2006/relationships/image" Target="../media/image46.png"/><Relationship Id="rId7" Type="http://schemas.openxmlformats.org/officeDocument/2006/relationships/image" Target="../media/image47.svg"/><Relationship Id="rId8" Type="http://schemas.openxmlformats.org/officeDocument/2006/relationships/image" Target="../media/image4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22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14.xml"/><Relationship Id="rId10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26.mov"/><Relationship Id="rId2" Type="http://schemas.microsoft.com/office/2007/relationships/media" Target="../media/media26.mov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28.mov"/><Relationship Id="rId2" Type="http://schemas.microsoft.com/office/2007/relationships/media" Target="../media/media28.mov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f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5" descr=""/>
          <p:cNvPicPr/>
          <p:nvPr/>
        </p:nvPicPr>
        <p:blipFill>
          <a:blip r:embed="rId1"/>
          <a:stretch/>
        </p:blipFill>
        <p:spPr>
          <a:xfrm>
            <a:off x="11779920" y="4011120"/>
            <a:ext cx="2849400" cy="2612520"/>
          </a:xfrm>
          <a:prstGeom prst="rect">
            <a:avLst/>
          </a:prstGeom>
          <a:ln w="0">
            <a:noFill/>
          </a:ln>
        </p:spPr>
      </p:pic>
      <p:pic>
        <p:nvPicPr>
          <p:cNvPr id="133" name="Image 5" descr=""/>
          <p:cNvPicPr/>
          <p:nvPr/>
        </p:nvPicPr>
        <p:blipFill>
          <a:blip r:embed="rId2"/>
          <a:stretch/>
        </p:blipFill>
        <p:spPr>
          <a:xfrm>
            <a:off x="0" y="5617080"/>
            <a:ext cx="14627880" cy="261252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30200" y="1740600"/>
            <a:ext cx="3168000" cy="87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e3449"/>
                </a:solidFill>
                <a:latin typeface="Inter"/>
                <a:ea typeface="Inter"/>
              </a:rPr>
              <a:t>DAFS-FT-15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55;p 2" descr=""/>
          <p:cNvPicPr/>
          <p:nvPr/>
        </p:nvPicPr>
        <p:blipFill>
          <a:blip r:embed="rId3"/>
          <a:stretch/>
        </p:blipFill>
        <p:spPr>
          <a:xfrm>
            <a:off x="1351080" y="1273320"/>
            <a:ext cx="1151280" cy="121248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2" descr="Ai Généré, Journée De La Terre"/>
          <p:cNvPicPr/>
          <p:nvPr/>
        </p:nvPicPr>
        <p:blipFill>
          <a:blip r:embed="rId4"/>
          <a:stretch/>
        </p:blipFill>
        <p:spPr>
          <a:xfrm>
            <a:off x="11313000" y="0"/>
            <a:ext cx="3314880" cy="4113720"/>
          </a:xfrm>
          <a:prstGeom prst="rect">
            <a:avLst/>
          </a:prstGeom>
          <a:ln w="0">
            <a:noFill/>
          </a:ln>
        </p:spPr>
      </p:pic>
      <p:sp>
        <p:nvSpPr>
          <p:cNvPr id="137" name="Nuage 1"/>
          <p:cNvSpPr/>
          <p:nvPr/>
        </p:nvSpPr>
        <p:spPr>
          <a:xfrm>
            <a:off x="0" y="3913560"/>
            <a:ext cx="14627880" cy="396324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rgbClr val="d883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i="1" lang="fr-FR" sz="4400" spc="-1" strike="noStrike">
                <a:solidFill>
                  <a:srgbClr val="0e3449"/>
                </a:solidFill>
                <a:latin typeface="Arial"/>
                <a:ea typeface="Inter SemiBold"/>
              </a:rPr>
              <a:t>Group2</a:t>
            </a:r>
            <a:r>
              <a:rPr b="1" lang="fr-FR" sz="4400" spc="-1" strike="noStrike">
                <a:solidFill>
                  <a:srgbClr val="0e3449"/>
                </a:solidFill>
                <a:latin typeface="ACADEMY ENGRAVED LET PLAIN:1.0"/>
                <a:ea typeface="Inter SemiBold"/>
              </a:rPr>
              <a:t>- Impacts des émissions de CO2 sur le système monde?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0D6D7E1-3267-4BAC-9F51-F9C681560A25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 30"/>
          <p:cNvSpPr/>
          <p:nvPr/>
        </p:nvSpPr>
        <p:spPr>
          <a:xfrm>
            <a:off x="360000" y="360000"/>
            <a:ext cx="747612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Baisse consommation énergies fossiles? Un enjeu mondial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Image 228" descr=""/>
          <p:cNvPicPr/>
          <p:nvPr/>
        </p:nvPicPr>
        <p:blipFill>
          <a:blip r:embed="rId1"/>
          <a:stretch/>
        </p:blipFill>
        <p:spPr>
          <a:xfrm>
            <a:off x="1328760" y="1105200"/>
            <a:ext cx="11741760" cy="6784560"/>
          </a:xfrm>
          <a:prstGeom prst="rect">
            <a:avLst/>
          </a:prstGeom>
          <a:ln w="0">
            <a:noFill/>
          </a:ln>
        </p:spPr>
      </p:pic>
      <p:sp>
        <p:nvSpPr>
          <p:cNvPr id="222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9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 32"/>
          <p:cNvSpPr/>
          <p:nvPr/>
        </p:nvSpPr>
        <p:spPr>
          <a:xfrm>
            <a:off x="360000" y="360000"/>
            <a:ext cx="747612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Consommation</a:t>
            </a: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 et production électrique mondiale en 2020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99680" y="897120"/>
            <a:ext cx="11852280" cy="6894720"/>
          </a:xfrm>
          <a:prstGeom prst="rect">
            <a:avLst/>
          </a:prstGeom>
          <a:ln w="0">
            <a:noFill/>
          </a:ln>
        </p:spPr>
      </p:pic>
      <p:sp>
        <p:nvSpPr>
          <p:cNvPr id="225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10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9956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9" restart="whenNotActive" nodeType="interactiveSeq" fill="hold">
                <p:stCondLst>
                  <p:cond delay="0" evt="onClick">
                    <p:tgtEl>
                      <p:spTgt spid="224"/>
                    </p:tgtEl>
                  </p:cond>
                </p:stCondLst>
                <p:childTnLst>
                  <p:par>
                    <p:cTn id="30" fill="hold">
                      <p:stCondLst>
                        <p:cond delay="0" evt="onClick">
                          <p:tgtEl>
                            <p:spTgt spid="224"/>
                          </p:tgtEl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 33"/>
          <p:cNvSpPr/>
          <p:nvPr/>
        </p:nvSpPr>
        <p:spPr>
          <a:xfrm>
            <a:off x="360000" y="360000"/>
            <a:ext cx="771156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Une </a:t>
            </a: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production</a:t>
            </a:r>
            <a:r>
              <a:rPr b="0" lang="fr-FR" sz="28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 bas carbone additive mais  non substitutive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2760" y="1044720"/>
            <a:ext cx="12391920" cy="7025760"/>
          </a:xfrm>
          <a:prstGeom prst="rect">
            <a:avLst/>
          </a:prstGeom>
          <a:ln w="0">
            <a:noFill/>
          </a:ln>
        </p:spPr>
      </p:pic>
      <p:sp>
        <p:nvSpPr>
          <p:cNvPr id="228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11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4030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0" restart="whenNotActive" nodeType="interactiveSeq" fill="hold">
                <p:stCondLst>
                  <p:cond delay="0" evt="onClick">
                    <p:tgtEl>
                      <p:spTgt spid="227"/>
                    </p:tgtEl>
                  </p:cond>
                </p:stCondLst>
                <p:childTnLst>
                  <p:par>
                    <p:cTn id="41" fill="hold">
                      <p:stCondLst>
                        <p:cond delay="0" evt="onClick">
                          <p:tgtEl>
                            <p:spTgt spid="227"/>
                          </p:tgtEl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 233" descr=""/>
          <p:cNvPicPr/>
          <p:nvPr/>
        </p:nvPicPr>
        <p:blipFill>
          <a:blip r:embed="rId1"/>
          <a:stretch/>
        </p:blipFill>
        <p:spPr>
          <a:xfrm>
            <a:off x="1541880" y="1044000"/>
            <a:ext cx="11947320" cy="6824520"/>
          </a:xfrm>
          <a:prstGeom prst="rect">
            <a:avLst/>
          </a:prstGeom>
          <a:ln w="0">
            <a:noFill/>
          </a:ln>
        </p:spPr>
      </p:pic>
      <p:sp>
        <p:nvSpPr>
          <p:cNvPr id="230" name="Text 34"/>
          <p:cNvSpPr/>
          <p:nvPr/>
        </p:nvSpPr>
        <p:spPr>
          <a:xfrm>
            <a:off x="360000" y="360000"/>
            <a:ext cx="747612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Un poids des énergies fossiles dont il est difficile de se dé</a:t>
            </a: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faire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 235" descr=""/>
          <p:cNvPicPr/>
          <p:nvPr/>
        </p:nvPicPr>
        <p:blipFill>
          <a:blip r:embed="rId1"/>
          <a:stretch/>
        </p:blipFill>
        <p:spPr>
          <a:xfrm>
            <a:off x="360000" y="1173960"/>
            <a:ext cx="13196880" cy="6694560"/>
          </a:xfrm>
          <a:prstGeom prst="rect">
            <a:avLst/>
          </a:prstGeom>
          <a:ln w="0">
            <a:noFill/>
          </a:ln>
        </p:spPr>
      </p:pic>
      <p:sp>
        <p:nvSpPr>
          <p:cNvPr id="233" name="Text 34"/>
          <p:cNvSpPr/>
          <p:nvPr/>
        </p:nvSpPr>
        <p:spPr>
          <a:xfrm>
            <a:off x="360000" y="360000"/>
            <a:ext cx="708516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La dette semble compenser la baisse de l’intensité énergétique du PIB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23"/>
          <p:cNvSpPr/>
          <p:nvPr/>
        </p:nvSpPr>
        <p:spPr>
          <a:xfrm>
            <a:off x="716040" y="360000"/>
            <a:ext cx="7444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</a:t>
            </a: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: </a:t>
            </a:r>
            <a:r>
              <a:rPr b="0" lang="fr-FR" sz="2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Régression linéaire normale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 25"/>
          <p:cNvSpPr/>
          <p:nvPr/>
        </p:nvSpPr>
        <p:spPr>
          <a:xfrm>
            <a:off x="5997600" y="2908800"/>
            <a:ext cx="116748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MAE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69.72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RMSE : 233.99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R²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0.92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ZoneTexte 2"/>
          <p:cNvSpPr/>
          <p:nvPr/>
        </p:nvSpPr>
        <p:spPr>
          <a:xfrm>
            <a:off x="756360" y="2718360"/>
            <a:ext cx="1653840" cy="15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 u="sng">
                <a:solidFill>
                  <a:srgbClr val="403ccf"/>
                </a:solidFill>
                <a:uFillTx/>
                <a:latin typeface="Libre Baskerville"/>
                <a:ea typeface="DejaVu Sans"/>
              </a:rPr>
              <a:t>Baseline NO flags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MAE : 108.03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RMSE : 242.68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R² : 0.91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38" name="Tableau 2"/>
          <p:cNvGraphicFramePr/>
          <p:nvPr/>
        </p:nvGraphicFramePr>
        <p:xfrm>
          <a:off x="2288160" y="4348080"/>
          <a:ext cx="3772440" cy="2603880"/>
        </p:xfrm>
        <a:graphic>
          <a:graphicData uri="http://schemas.openxmlformats.org/drawingml/2006/table">
            <a:tbl>
              <a:tblPr/>
              <a:tblGrid>
                <a:gridCol w="2638800"/>
                <a:gridCol w="1134000"/>
              </a:tblGrid>
              <a:tr h="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feature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abs_coef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num__coal_production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434.691252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num__nuclear_electricity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170.610855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flags__gas_production_missing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94.177785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flags__oil_production_missing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58.208317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flags__coal_production_missing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51.583130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num__gas_production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48.664856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num__oil_production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42.601704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flags__nuclear_electricity_missing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40.302912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9" name="Connecteur droit avec flèche 2"/>
          <p:cNvCxnSpPr/>
          <p:nvPr/>
        </p:nvCxnSpPr>
        <p:spPr>
          <a:xfrm>
            <a:off x="2490840" y="3222000"/>
            <a:ext cx="3075840" cy="1440"/>
          </a:xfrm>
          <a:prstGeom prst="straightConnector1">
            <a:avLst/>
          </a:prstGeom>
          <a:ln w="19050">
            <a:solidFill>
              <a:srgbClr val="403ccf"/>
            </a:solidFill>
            <a:round/>
            <a:tailEnd len="med" type="arrow" w="med"/>
          </a:ln>
        </p:spPr>
      </p:cxnSp>
      <p:pic>
        <p:nvPicPr>
          <p:cNvPr id="240" name="Picture 6" descr=""/>
          <p:cNvPicPr/>
          <p:nvPr/>
        </p:nvPicPr>
        <p:blipFill>
          <a:blip r:embed="rId1"/>
          <a:stretch/>
        </p:blipFill>
        <p:spPr>
          <a:xfrm>
            <a:off x="8660520" y="3402720"/>
            <a:ext cx="5865840" cy="4825440"/>
          </a:xfrm>
          <a:prstGeom prst="rect">
            <a:avLst/>
          </a:prstGeom>
          <a:ln w="0">
            <a:noFill/>
          </a:ln>
        </p:spPr>
      </p:pic>
      <p:sp>
        <p:nvSpPr>
          <p:cNvPr id="241" name="ZoneTexte 5"/>
          <p:cNvSpPr/>
          <p:nvPr/>
        </p:nvSpPr>
        <p:spPr>
          <a:xfrm>
            <a:off x="10736280" y="2877480"/>
            <a:ext cx="199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Mais colinéarité !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ZoneTexte 6"/>
          <p:cNvSpPr/>
          <p:nvPr/>
        </p:nvSpPr>
        <p:spPr>
          <a:xfrm>
            <a:off x="3007080" y="2908800"/>
            <a:ext cx="2040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Ajout flags « missing »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 26"/>
          <p:cNvSpPr/>
          <p:nvPr/>
        </p:nvSpPr>
        <p:spPr>
          <a:xfrm>
            <a:off x="401760" y="1242000"/>
            <a:ext cx="1308420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Période : 1990 → 2020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Target : co2_emissions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Features : oil_production, gas_production, coal_production,  nuclear_electricity, solar_electricity, hydro_electricity, wind_electricity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 10"/>
          <p:cNvSpPr/>
          <p:nvPr/>
        </p:nvSpPr>
        <p:spPr>
          <a:xfrm>
            <a:off x="876960" y="360000"/>
            <a:ext cx="976752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Ridge,  ElasticNet, Random Forest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6" name="Tableau 3"/>
          <p:cNvGraphicFramePr/>
          <p:nvPr/>
        </p:nvGraphicFramePr>
        <p:xfrm>
          <a:off x="360000" y="3364200"/>
          <a:ext cx="5426640" cy="1692720"/>
        </p:xfrm>
        <a:graphic>
          <a:graphicData uri="http://schemas.openxmlformats.org/drawingml/2006/table">
            <a:tbl>
              <a:tblPr/>
              <a:tblGrid>
                <a:gridCol w="1947600"/>
                <a:gridCol w="1206360"/>
                <a:gridCol w="1257120"/>
                <a:gridCol w="1015920"/>
              </a:tblGrid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Modèle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MAE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RMSE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R²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Ridge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69.629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233.955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0.921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ElasticNet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104.240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204.850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1456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RandomForest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71.310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225.254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0.927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7" name="Picture 5" descr=""/>
          <p:cNvPicPr/>
          <p:nvPr/>
        </p:nvPicPr>
        <p:blipFill>
          <a:blip r:embed="rId1"/>
          <a:stretch/>
        </p:blipFill>
        <p:spPr>
          <a:xfrm>
            <a:off x="6155280" y="1796400"/>
            <a:ext cx="8114040" cy="5136480"/>
          </a:xfrm>
          <a:prstGeom prst="rect">
            <a:avLst/>
          </a:prstGeom>
          <a:ln w="0">
            <a:noFill/>
          </a:ln>
        </p:spPr>
      </p:pic>
      <p:sp>
        <p:nvSpPr>
          <p:cNvPr id="248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/>
          <p:nvPr/>
        </p:nvSpPr>
        <p:spPr>
          <a:xfrm>
            <a:off x="695520" y="360000"/>
            <a:ext cx="816444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Projection des émissions de CO₂</a:t>
            </a:r>
            <a:br>
              <a:rPr sz="3200"/>
            </a:b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 + températures dans le monde sur 30 ans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Picture 1" descr="Terre, Planète, Crise Climatique"/>
          <p:cNvPicPr/>
          <p:nvPr/>
        </p:nvPicPr>
        <p:blipFill>
          <a:blip r:embed="rId1"/>
          <a:stretch/>
        </p:blipFill>
        <p:spPr>
          <a:xfrm>
            <a:off x="12060000" y="180000"/>
            <a:ext cx="2158200" cy="211716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3" descr=""/>
          <p:cNvPicPr/>
          <p:nvPr/>
        </p:nvPicPr>
        <p:blipFill>
          <a:blip r:embed="rId2"/>
          <a:stretch/>
        </p:blipFill>
        <p:spPr>
          <a:xfrm>
            <a:off x="360000" y="2880000"/>
            <a:ext cx="5398200" cy="471420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3"/>
          <a:stretch/>
        </p:blipFill>
        <p:spPr>
          <a:xfrm>
            <a:off x="7920000" y="2880000"/>
            <a:ext cx="5398200" cy="4624200"/>
          </a:xfrm>
          <a:prstGeom prst="rect">
            <a:avLst/>
          </a:prstGeom>
          <a:ln w="0">
            <a:noFill/>
          </a:ln>
        </p:spPr>
      </p:pic>
      <p:sp>
        <p:nvSpPr>
          <p:cNvPr id="253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Image 2" descr=""/>
          <p:cNvPicPr/>
          <p:nvPr/>
        </p:nvPicPr>
        <p:blipFill>
          <a:blip r:embed="rId4"/>
          <a:stretch/>
        </p:blipFill>
        <p:spPr>
          <a:xfrm>
            <a:off x="9158040" y="724320"/>
            <a:ext cx="704520" cy="70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3880" cy="8227080"/>
          </a:xfrm>
          <a:prstGeom prst="rect">
            <a:avLst/>
          </a:prstGeom>
          <a:ln w="0">
            <a:noFill/>
          </a:ln>
        </p:spPr>
      </p:pic>
      <p:sp>
        <p:nvSpPr>
          <p:cNvPr id="256" name="Text 0"/>
          <p:cNvSpPr/>
          <p:nvPr/>
        </p:nvSpPr>
        <p:spPr>
          <a:xfrm>
            <a:off x="670320" y="360000"/>
            <a:ext cx="5508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Limites &amp; pistes à poursuivre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Shape 1"/>
          <p:cNvSpPr/>
          <p:nvPr/>
        </p:nvSpPr>
        <p:spPr>
          <a:xfrm>
            <a:off x="646920" y="1756800"/>
            <a:ext cx="3830400" cy="242172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sp>
        <p:nvSpPr>
          <p:cNvPr id="258" name="Shape 2"/>
          <p:cNvSpPr/>
          <p:nvPr/>
        </p:nvSpPr>
        <p:spPr>
          <a:xfrm>
            <a:off x="854640" y="1964160"/>
            <a:ext cx="551880" cy="55188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9" name="Text 3"/>
          <p:cNvSpPr/>
          <p:nvPr/>
        </p:nvSpPr>
        <p:spPr>
          <a:xfrm>
            <a:off x="1108800" y="3027600"/>
            <a:ext cx="285660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Pas de visibilité sur les stocks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Gestion valeurs NaN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Manque données sur petit pays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Shape 5"/>
          <p:cNvSpPr/>
          <p:nvPr/>
        </p:nvSpPr>
        <p:spPr>
          <a:xfrm>
            <a:off x="4664520" y="1756800"/>
            <a:ext cx="3830400" cy="242172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pic>
        <p:nvPicPr>
          <p:cNvPr id="261" name="Image 2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024520" y="2116800"/>
            <a:ext cx="246960" cy="246960"/>
          </a:xfrm>
          <a:prstGeom prst="rect">
            <a:avLst/>
          </a:prstGeom>
          <a:ln w="0">
            <a:noFill/>
          </a:ln>
        </p:spPr>
      </p:pic>
      <p:sp>
        <p:nvSpPr>
          <p:cNvPr id="262" name="Text 7"/>
          <p:cNvSpPr/>
          <p:nvPr/>
        </p:nvSpPr>
        <p:spPr>
          <a:xfrm>
            <a:off x="4871880" y="2703600"/>
            <a:ext cx="2171880" cy="2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Ajouts d’autres dataset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 8"/>
          <p:cNvSpPr/>
          <p:nvPr/>
        </p:nvSpPr>
        <p:spPr>
          <a:xfrm>
            <a:off x="5041800" y="3086280"/>
            <a:ext cx="307656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Enrichissement des datasets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 matières premières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Boucles rétroaction émissions CO₂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Shape 9"/>
          <p:cNvSpPr/>
          <p:nvPr/>
        </p:nvSpPr>
        <p:spPr>
          <a:xfrm>
            <a:off x="646920" y="4365720"/>
            <a:ext cx="7847640" cy="3372480"/>
          </a:xfrm>
          <a:prstGeom prst="roundRect">
            <a:avLst>
              <a:gd name="adj" fmla="val 13026"/>
            </a:avLst>
          </a:prstGeom>
          <a:solidFill>
            <a:srgbClr val="f3f3ff"/>
          </a:solidFill>
          <a:ln w="2304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5" name="Text 11"/>
          <p:cNvSpPr/>
          <p:nvPr/>
        </p:nvSpPr>
        <p:spPr>
          <a:xfrm>
            <a:off x="854640" y="5168520"/>
            <a:ext cx="2760120" cy="2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Pistes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 12"/>
          <p:cNvSpPr/>
          <p:nvPr/>
        </p:nvSpPr>
        <p:spPr>
          <a:xfrm>
            <a:off x="854640" y="5515200"/>
            <a:ext cx="7432560" cy="5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Les stocks d’énergies fossiles permettent-ils une croissance de la consommation énergétique dans les 30/60/90 prochaines années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Peux t’on produire les capacités de production électrique bas carbone sans énergies fossiles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Inclure la segmentation production électrique pilotable et non-pilotable dans les énergies bas carbone.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Shape 3"/>
          <p:cNvSpPr/>
          <p:nvPr/>
        </p:nvSpPr>
        <p:spPr>
          <a:xfrm>
            <a:off x="803880" y="4484520"/>
            <a:ext cx="551880" cy="551880"/>
          </a:xfrm>
          <a:prstGeom prst="roundRect">
            <a:avLst>
              <a:gd name="adj" fmla="val 16489656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8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56880" y="4637160"/>
            <a:ext cx="246960" cy="246960"/>
          </a:xfrm>
          <a:prstGeom prst="rect">
            <a:avLst/>
          </a:prstGeom>
          <a:ln w="0">
            <a:noFill/>
          </a:ln>
        </p:spPr>
      </p:pic>
      <p:sp>
        <p:nvSpPr>
          <p:cNvPr id="269" name="Shape 6"/>
          <p:cNvSpPr/>
          <p:nvPr/>
        </p:nvSpPr>
        <p:spPr>
          <a:xfrm>
            <a:off x="4887000" y="1964520"/>
            <a:ext cx="551880" cy="55188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70" name="Image 8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039280" y="2105280"/>
            <a:ext cx="246960" cy="246960"/>
          </a:xfrm>
          <a:prstGeom prst="rect">
            <a:avLst/>
          </a:prstGeom>
          <a:ln w="0">
            <a:noFill/>
          </a:ln>
        </p:spPr>
      </p:pic>
      <p:sp>
        <p:nvSpPr>
          <p:cNvPr id="271" name="Text 36"/>
          <p:cNvSpPr/>
          <p:nvPr/>
        </p:nvSpPr>
        <p:spPr>
          <a:xfrm>
            <a:off x="872640" y="2705760"/>
            <a:ext cx="2171880" cy="2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Limites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Image 269" descr=""/>
          <p:cNvPicPr/>
          <p:nvPr/>
        </p:nvPicPr>
        <p:blipFill>
          <a:blip r:embed="rId8"/>
          <a:stretch/>
        </p:blipFill>
        <p:spPr>
          <a:xfrm>
            <a:off x="924120" y="2004120"/>
            <a:ext cx="403560" cy="403560"/>
          </a:xfrm>
          <a:prstGeom prst="rect">
            <a:avLst/>
          </a:prstGeom>
          <a:ln w="0">
            <a:noFill/>
          </a:ln>
        </p:spPr>
      </p:pic>
      <p:sp>
        <p:nvSpPr>
          <p:cNvPr id="273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0"/>
          <p:cNvSpPr/>
          <p:nvPr/>
        </p:nvSpPr>
        <p:spPr>
          <a:xfrm>
            <a:off x="8065800" y="2304720"/>
            <a:ext cx="4411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40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Énergie, CO₂ &amp; PIB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1"/>
          <p:cNvSpPr/>
          <p:nvPr/>
        </p:nvSpPr>
        <p:spPr>
          <a:xfrm>
            <a:off x="6193440" y="4320720"/>
            <a:ext cx="7974720" cy="102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Une exploration approfondie des tendances énergétiques mondiales,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des émissions de CO₂ et de leurs liens avec le développement économique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sur une période de 64 ans (1960–2024)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Image 21" descr="preencoded.png"/>
          <p:cNvPicPr/>
          <p:nvPr/>
        </p:nvPicPr>
        <p:blipFill>
          <a:blip r:embed="rId1"/>
          <a:stretch/>
        </p:blipFill>
        <p:spPr>
          <a:xfrm>
            <a:off x="2880" y="1080"/>
            <a:ext cx="5484240" cy="8227440"/>
          </a:xfrm>
          <a:prstGeom prst="rect">
            <a:avLst/>
          </a:prstGeom>
          <a:ln w="0">
            <a:noFill/>
          </a:ln>
        </p:spPr>
      </p:pic>
      <p:sp>
        <p:nvSpPr>
          <p:cNvPr id="141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61;p14"/>
          <p:cNvSpPr/>
          <p:nvPr/>
        </p:nvSpPr>
        <p:spPr>
          <a:xfrm>
            <a:off x="0" y="7200"/>
            <a:ext cx="5338080" cy="8257320"/>
          </a:xfrm>
          <a:prstGeom prst="rect">
            <a:avLst/>
          </a:prstGeom>
          <a:solidFill>
            <a:srgbClr val="739d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146160" bIns="14616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224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3" name="Text 3"/>
          <p:cNvSpPr/>
          <p:nvPr/>
        </p:nvSpPr>
        <p:spPr>
          <a:xfrm>
            <a:off x="7119720" y="1653840"/>
            <a:ext cx="583092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Text 9"/>
          <p:cNvSpPr/>
          <p:nvPr/>
        </p:nvSpPr>
        <p:spPr>
          <a:xfrm>
            <a:off x="7119720" y="2436120"/>
            <a:ext cx="583092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Espace réservé du numéro de diapositive 13"/>
          <p:cNvSpPr/>
          <p:nvPr/>
        </p:nvSpPr>
        <p:spPr>
          <a:xfrm>
            <a:off x="250200" y="795852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46" name="Rectangle 24"/>
          <p:cNvSpPr/>
          <p:nvPr/>
        </p:nvSpPr>
        <p:spPr>
          <a:xfrm>
            <a:off x="7222680" y="3653280"/>
            <a:ext cx="183600" cy="92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  <a:scene3d>
              <a:camera prst="orthographicFront"/>
              <a:lightRig dir="t" rig="sof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 defTabSz="914400">
              <a:lnSpc>
                <a:spcPct val="100000"/>
              </a:lnSpc>
            </a:pPr>
            <a:endParaRPr b="1" lang="fr-FR" sz="5400" spc="-1" strike="noStrike">
              <a:solidFill>
                <a:schemeClr val="accent4"/>
              </a:solidFill>
              <a:latin typeface="Arial"/>
              <a:ea typeface="DejaVu Sans"/>
            </a:endParaRPr>
          </a:p>
        </p:txBody>
      </p:sp>
      <p:pic>
        <p:nvPicPr>
          <p:cNvPr id="147" name="Image 34" descr=""/>
          <p:cNvPicPr/>
          <p:nvPr/>
        </p:nvPicPr>
        <p:blipFill>
          <a:blip r:embed="rId1">
            <a:alphaModFix amt="99000"/>
          </a:blip>
          <a:stretch/>
        </p:blipFill>
        <p:spPr>
          <a:xfrm>
            <a:off x="5227200" y="7200"/>
            <a:ext cx="9402120" cy="8242920"/>
          </a:xfrm>
          <a:prstGeom prst="rect">
            <a:avLst/>
          </a:prstGeom>
          <a:ln w="0">
            <a:noFill/>
          </a:ln>
        </p:spPr>
      </p:pic>
      <p:sp>
        <p:nvSpPr>
          <p:cNvPr id="148" name="AutoShape 12"/>
          <p:cNvSpPr/>
          <p:nvPr/>
        </p:nvSpPr>
        <p:spPr>
          <a:xfrm>
            <a:off x="7162920" y="39625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49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 7" descr=""/>
          <p:cNvPicPr/>
          <p:nvPr/>
        </p:nvPicPr>
        <p:blipFill>
          <a:blip r:embed="rId2"/>
          <a:srcRect l="5989" t="0" r="8062" b="1609"/>
          <a:stretch/>
        </p:blipFill>
        <p:spPr>
          <a:xfrm>
            <a:off x="-1080" y="1152000"/>
            <a:ext cx="5227200" cy="598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0"/>
          <p:cNvSpPr/>
          <p:nvPr/>
        </p:nvSpPr>
        <p:spPr>
          <a:xfrm>
            <a:off x="360000" y="360000"/>
            <a:ext cx="515736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Sources de Données Ouvertes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1"/>
          <p:cNvSpPr/>
          <p:nvPr/>
        </p:nvSpPr>
        <p:spPr>
          <a:xfrm>
            <a:off x="559440" y="1309680"/>
            <a:ext cx="225504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Couverture Mondiale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2"/>
          <p:cNvSpPr/>
          <p:nvPr/>
        </p:nvSpPr>
        <p:spPr>
          <a:xfrm>
            <a:off x="559440" y="1751760"/>
            <a:ext cx="8078760" cy="5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Notre analyse s'appuie sur des bases de données publiques reconnues internationalement, garantissant fiabilité et reproductibilité des résultats.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Image 1" descr="preencoded.png"/>
          <p:cNvPicPr/>
          <p:nvPr/>
        </p:nvPicPr>
        <p:blipFill>
          <a:blip r:embed="rId1"/>
          <a:stretch/>
        </p:blipFill>
        <p:spPr>
          <a:xfrm>
            <a:off x="9145080" y="1080"/>
            <a:ext cx="5484240" cy="8227440"/>
          </a:xfrm>
          <a:prstGeom prst="rect">
            <a:avLst/>
          </a:prstGeom>
          <a:ln w="0">
            <a:noFill/>
          </a:ln>
        </p:spPr>
      </p:pic>
      <p:pic>
        <p:nvPicPr>
          <p:cNvPr id="155" name="Image 9" descr="preencoded.png"/>
          <p:cNvPicPr/>
          <p:nvPr/>
        </p:nvPicPr>
        <p:blipFill>
          <a:blip r:embed="rId2"/>
          <a:stretch/>
        </p:blipFill>
        <p:spPr>
          <a:xfrm>
            <a:off x="1941840" y="5255640"/>
            <a:ext cx="2112480" cy="859680"/>
          </a:xfrm>
          <a:prstGeom prst="rect">
            <a:avLst/>
          </a:prstGeom>
          <a:ln w="0">
            <a:noFill/>
          </a:ln>
        </p:spPr>
      </p:pic>
      <p:pic>
        <p:nvPicPr>
          <p:cNvPr id="156" name="Image 10" descr="preencoded.png"/>
          <p:cNvPicPr/>
          <p:nvPr/>
        </p:nvPicPr>
        <p:blipFill>
          <a:blip r:embed="rId3"/>
          <a:stretch/>
        </p:blipFill>
        <p:spPr>
          <a:xfrm>
            <a:off x="4228920" y="5255640"/>
            <a:ext cx="1075320" cy="859680"/>
          </a:xfrm>
          <a:prstGeom prst="rect">
            <a:avLst/>
          </a:prstGeom>
          <a:ln w="0">
            <a:noFill/>
          </a:ln>
        </p:spPr>
      </p:pic>
      <p:pic>
        <p:nvPicPr>
          <p:cNvPr id="157" name="Image 11" descr="preencoded.png"/>
          <p:cNvPicPr/>
          <p:nvPr/>
        </p:nvPicPr>
        <p:blipFill>
          <a:blip r:embed="rId4"/>
          <a:stretch/>
        </p:blipFill>
        <p:spPr>
          <a:xfrm>
            <a:off x="5478840" y="5255640"/>
            <a:ext cx="1721880" cy="859680"/>
          </a:xfrm>
          <a:prstGeom prst="rect">
            <a:avLst/>
          </a:prstGeom>
          <a:ln w="0">
            <a:noFill/>
          </a:ln>
        </p:spPr>
      </p:pic>
      <p:sp>
        <p:nvSpPr>
          <p:cNvPr id="158" name="Text 4"/>
          <p:cNvSpPr/>
          <p:nvPr/>
        </p:nvSpPr>
        <p:spPr>
          <a:xfrm>
            <a:off x="793800" y="3018960"/>
            <a:ext cx="75542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énergétiques : consommation par type d’énergie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13"/>
          <p:cNvSpPr/>
          <p:nvPr/>
        </p:nvSpPr>
        <p:spPr>
          <a:xfrm>
            <a:off x="793800" y="3439080"/>
            <a:ext cx="75542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Émissions de CO₂ à travers le monde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50"/>
          <p:cNvSpPr/>
          <p:nvPr/>
        </p:nvSpPr>
        <p:spPr>
          <a:xfrm>
            <a:off x="793800" y="3859200"/>
            <a:ext cx="75542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économiques : PIB, dette état/privé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51"/>
          <p:cNvSpPr/>
          <p:nvPr/>
        </p:nvSpPr>
        <p:spPr>
          <a:xfrm>
            <a:off x="793800" y="4279320"/>
            <a:ext cx="75542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sociales : population, urbanisation, industrialisation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53"/>
          <p:cNvSpPr/>
          <p:nvPr/>
        </p:nvSpPr>
        <p:spPr>
          <a:xfrm>
            <a:off x="793800" y="6498720"/>
            <a:ext cx="75542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Période couverte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1960–2024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54"/>
          <p:cNvSpPr/>
          <p:nvPr/>
        </p:nvSpPr>
        <p:spPr>
          <a:xfrm>
            <a:off x="793800" y="7089480"/>
            <a:ext cx="75542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Granularité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Pays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14"/>
          <p:cNvSpPr/>
          <p:nvPr/>
        </p:nvSpPr>
        <p:spPr>
          <a:xfrm>
            <a:off x="360000" y="360000"/>
            <a:ext cx="747612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Workflow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6"/>
          <p:cNvSpPr/>
          <p:nvPr/>
        </p:nvSpPr>
        <p:spPr>
          <a:xfrm>
            <a:off x="1811160" y="1276560"/>
            <a:ext cx="2241000" cy="2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Python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17"/>
          <p:cNvSpPr/>
          <p:nvPr/>
        </p:nvSpPr>
        <p:spPr>
          <a:xfrm>
            <a:off x="1800000" y="1671120"/>
            <a:ext cx="31161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des données &amp; export CSV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18"/>
          <p:cNvSpPr/>
          <p:nvPr/>
        </p:nvSpPr>
        <p:spPr>
          <a:xfrm>
            <a:off x="1811160" y="2420280"/>
            <a:ext cx="2241000" cy="2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PostgreSQL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 19"/>
          <p:cNvSpPr/>
          <p:nvPr/>
        </p:nvSpPr>
        <p:spPr>
          <a:xfrm>
            <a:off x="1800000" y="2814840"/>
            <a:ext cx="3419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 des *_clean.csv en tables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 20"/>
          <p:cNvSpPr/>
          <p:nvPr/>
        </p:nvSpPr>
        <p:spPr>
          <a:xfrm>
            <a:off x="1811160" y="3564000"/>
            <a:ext cx="2241000" cy="2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dbt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 21"/>
          <p:cNvSpPr/>
          <p:nvPr/>
        </p:nvSpPr>
        <p:spPr>
          <a:xfrm>
            <a:off x="1800000" y="3958920"/>
            <a:ext cx="5074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Transformations des tables *_clean en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 22"/>
          <p:cNvSpPr/>
          <p:nvPr/>
        </p:nvSpPr>
        <p:spPr>
          <a:xfrm>
            <a:off x="1811160" y="4708080"/>
            <a:ext cx="2241000" cy="2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Neon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47"/>
          <p:cNvSpPr/>
          <p:nvPr/>
        </p:nvSpPr>
        <p:spPr>
          <a:xfrm>
            <a:off x="1842120" y="5102640"/>
            <a:ext cx="3643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Stockage tables brut,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48"/>
          <p:cNvSpPr/>
          <p:nvPr/>
        </p:nvSpPr>
        <p:spPr>
          <a:xfrm>
            <a:off x="1811160" y="5851800"/>
            <a:ext cx="1067760" cy="2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Power BI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49"/>
          <p:cNvSpPr/>
          <p:nvPr/>
        </p:nvSpPr>
        <p:spPr>
          <a:xfrm>
            <a:off x="1800000" y="6246360"/>
            <a:ext cx="645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Analyse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Image 188" descr=""/>
          <p:cNvPicPr/>
          <p:nvPr/>
        </p:nvPicPr>
        <p:blipFill>
          <a:blip r:embed="rId1"/>
          <a:srcRect l="0" t="0" r="0" b="21547"/>
          <a:stretch/>
        </p:blipFill>
        <p:spPr>
          <a:xfrm>
            <a:off x="595080" y="2520360"/>
            <a:ext cx="951120" cy="745560"/>
          </a:xfrm>
          <a:prstGeom prst="rect">
            <a:avLst/>
          </a:prstGeom>
          <a:ln w="0">
            <a:noFill/>
          </a:ln>
        </p:spPr>
      </p:pic>
      <p:pic>
        <p:nvPicPr>
          <p:cNvPr id="177" name="Image 189" descr=""/>
          <p:cNvPicPr/>
          <p:nvPr/>
        </p:nvPicPr>
        <p:blipFill>
          <a:blip r:embed="rId2"/>
          <a:srcRect l="0" t="0" r="61231" b="0"/>
          <a:stretch/>
        </p:blipFill>
        <p:spPr>
          <a:xfrm>
            <a:off x="756000" y="3682800"/>
            <a:ext cx="718200" cy="671400"/>
          </a:xfrm>
          <a:prstGeom prst="rect">
            <a:avLst/>
          </a:prstGeom>
          <a:ln w="0">
            <a:noFill/>
          </a:ln>
        </p:spPr>
      </p:pic>
      <p:pic>
        <p:nvPicPr>
          <p:cNvPr id="178" name="Image 190" descr=""/>
          <p:cNvPicPr/>
          <p:nvPr/>
        </p:nvPicPr>
        <p:blipFill>
          <a:blip r:embed="rId3"/>
          <a:srcRect l="22126" t="20483" r="20491" b="22135"/>
          <a:stretch/>
        </p:blipFill>
        <p:spPr>
          <a:xfrm>
            <a:off x="756000" y="4753080"/>
            <a:ext cx="718200" cy="718200"/>
          </a:xfrm>
          <a:prstGeom prst="rect">
            <a:avLst/>
          </a:prstGeom>
          <a:ln w="0">
            <a:noFill/>
          </a:ln>
        </p:spPr>
      </p:pic>
      <p:pic>
        <p:nvPicPr>
          <p:cNvPr id="179" name="Image 191" descr=""/>
          <p:cNvPicPr/>
          <p:nvPr/>
        </p:nvPicPr>
        <p:blipFill>
          <a:blip r:embed="rId4"/>
          <a:srcRect l="19104" t="0" r="15887" b="0"/>
          <a:stretch/>
        </p:blipFill>
        <p:spPr>
          <a:xfrm>
            <a:off x="680400" y="5911200"/>
            <a:ext cx="865800" cy="747000"/>
          </a:xfrm>
          <a:prstGeom prst="rect">
            <a:avLst/>
          </a:prstGeom>
          <a:ln w="0">
            <a:noFill/>
          </a:ln>
        </p:spPr>
      </p:pic>
      <p:sp>
        <p:nvSpPr>
          <p:cNvPr id="180" name="Forme libre 192"/>
          <p:cNvSpPr/>
          <p:nvPr/>
        </p:nvSpPr>
        <p:spPr>
          <a:xfrm rot="5400000">
            <a:off x="549000" y="1339200"/>
            <a:ext cx="1042200" cy="883800"/>
          </a:xfrm>
          <a:custGeom>
            <a:avLst/>
            <a:gdLst>
              <a:gd name="textAreaLeft" fmla="*/ 0 w 1042200"/>
              <a:gd name="textAreaRight" fmla="*/ 1044360 w 1042200"/>
              <a:gd name="textAreaTop" fmla="*/ 0 h 883800"/>
              <a:gd name="textAreaBottom" fmla="*/ 885960 h 88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" name="Image 193" descr=""/>
          <p:cNvPicPr/>
          <p:nvPr/>
        </p:nvPicPr>
        <p:blipFill>
          <a:blip r:embed="rId5"/>
          <a:srcRect l="21117" t="0" r="19535" b="0"/>
          <a:stretch/>
        </p:blipFill>
        <p:spPr>
          <a:xfrm>
            <a:off x="720000" y="1440000"/>
            <a:ext cx="716040" cy="678960"/>
          </a:xfrm>
          <a:prstGeom prst="rect">
            <a:avLst/>
          </a:prstGeom>
          <a:ln w="0">
            <a:noFill/>
          </a:ln>
        </p:spPr>
      </p:pic>
      <p:sp>
        <p:nvSpPr>
          <p:cNvPr id="182" name="Forme libre 194"/>
          <p:cNvSpPr/>
          <p:nvPr/>
        </p:nvSpPr>
        <p:spPr>
          <a:xfrm rot="5400000">
            <a:off x="549000" y="2491560"/>
            <a:ext cx="1042200" cy="883800"/>
          </a:xfrm>
          <a:custGeom>
            <a:avLst/>
            <a:gdLst>
              <a:gd name="textAreaLeft" fmla="*/ 0 w 1042200"/>
              <a:gd name="textAreaRight" fmla="*/ 1044360 w 1042200"/>
              <a:gd name="textAreaTop" fmla="*/ 0 h 883800"/>
              <a:gd name="textAreaBottom" fmla="*/ 885960 h 88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Forme libre 195"/>
          <p:cNvSpPr/>
          <p:nvPr/>
        </p:nvSpPr>
        <p:spPr>
          <a:xfrm rot="5400000">
            <a:off x="549000" y="3643920"/>
            <a:ext cx="1042200" cy="883800"/>
          </a:xfrm>
          <a:custGeom>
            <a:avLst/>
            <a:gdLst>
              <a:gd name="textAreaLeft" fmla="*/ 0 w 1042200"/>
              <a:gd name="textAreaRight" fmla="*/ 1044360 w 1042200"/>
              <a:gd name="textAreaTop" fmla="*/ 0 h 883800"/>
              <a:gd name="textAreaBottom" fmla="*/ 885960 h 88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4" name="Forme libre 196"/>
          <p:cNvSpPr/>
          <p:nvPr/>
        </p:nvSpPr>
        <p:spPr>
          <a:xfrm rot="5400000">
            <a:off x="549000" y="4760280"/>
            <a:ext cx="1042200" cy="883800"/>
          </a:xfrm>
          <a:custGeom>
            <a:avLst/>
            <a:gdLst>
              <a:gd name="textAreaLeft" fmla="*/ 0 w 1042200"/>
              <a:gd name="textAreaRight" fmla="*/ 1044360 w 1042200"/>
              <a:gd name="textAreaTop" fmla="*/ 0 h 883800"/>
              <a:gd name="textAreaBottom" fmla="*/ 885960 h 88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5" name="Forme libre 197"/>
          <p:cNvSpPr/>
          <p:nvPr/>
        </p:nvSpPr>
        <p:spPr>
          <a:xfrm rot="5400000">
            <a:off x="549000" y="5912640"/>
            <a:ext cx="1042200" cy="883800"/>
          </a:xfrm>
          <a:custGeom>
            <a:avLst/>
            <a:gdLst>
              <a:gd name="textAreaLeft" fmla="*/ 0 w 1042200"/>
              <a:gd name="textAreaRight" fmla="*/ 1044360 w 1042200"/>
              <a:gd name="textAreaTop" fmla="*/ 0 h 883800"/>
              <a:gd name="textAreaBottom" fmla="*/ 885960 h 88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6" name="Image 198" descr=""/>
          <p:cNvPicPr/>
          <p:nvPr/>
        </p:nvPicPr>
        <p:blipFill>
          <a:blip r:embed="rId6">
            <a:alphaModFix amt="90000"/>
          </a:blip>
          <a:stretch/>
        </p:blipFill>
        <p:spPr>
          <a:xfrm>
            <a:off x="8444160" y="60120"/>
            <a:ext cx="6156720" cy="8103240"/>
          </a:xfrm>
          <a:prstGeom prst="rect">
            <a:avLst/>
          </a:prstGeom>
          <a:ln w="0">
            <a:noFill/>
          </a:ln>
        </p:spPr>
      </p:pic>
      <p:sp>
        <p:nvSpPr>
          <p:cNvPr id="187" name="Text 24"/>
          <p:cNvSpPr/>
          <p:nvPr/>
        </p:nvSpPr>
        <p:spPr>
          <a:xfrm>
            <a:off x="5868000" y="1279800"/>
            <a:ext cx="1501560" cy="1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Notebook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52"/>
          <p:cNvSpPr/>
          <p:nvPr/>
        </p:nvSpPr>
        <p:spPr>
          <a:xfrm>
            <a:off x="5868000" y="1544040"/>
            <a:ext cx="2386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&amp; Transformation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59"/>
          <p:cNvSpPr/>
          <p:nvPr/>
        </p:nvSpPr>
        <p:spPr>
          <a:xfrm>
            <a:off x="5868000" y="2126520"/>
            <a:ext cx="150228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Script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 60"/>
          <p:cNvSpPr/>
          <p:nvPr/>
        </p:nvSpPr>
        <p:spPr>
          <a:xfrm>
            <a:off x="5868000" y="2398680"/>
            <a:ext cx="2284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Vérification &amp; Comparaison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Forme libre 203"/>
          <p:cNvSpPr/>
          <p:nvPr/>
        </p:nvSpPr>
        <p:spPr>
          <a:xfrm rot="5400000">
            <a:off x="5183640" y="1725120"/>
            <a:ext cx="358200" cy="358200"/>
          </a:xfrm>
          <a:custGeom>
            <a:avLst/>
            <a:gdLst>
              <a:gd name="textAreaLeft" fmla="*/ 0 w 358200"/>
              <a:gd name="textAreaRight" fmla="*/ 359640 w 358200"/>
              <a:gd name="textAreaTop" fmla="*/ 0 h 358200"/>
              <a:gd name="textAreaBottom" fmla="*/ 359640 h 358200"/>
            </a:gdLst>
            <a:ahLst/>
            <a:rect l="textAreaLeft" t="textAreaTop" r="textAreaRight" b="textAreaBottom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Text 15"/>
          <p:cNvSpPr/>
          <p:nvPr/>
        </p:nvSpPr>
        <p:spPr>
          <a:xfrm>
            <a:off x="1810800" y="7003800"/>
            <a:ext cx="1067760" cy="2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SARIMAX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 31"/>
          <p:cNvSpPr/>
          <p:nvPr/>
        </p:nvSpPr>
        <p:spPr>
          <a:xfrm>
            <a:off x="1812960" y="7398360"/>
            <a:ext cx="847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Prédiction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Forme libre 206"/>
          <p:cNvSpPr/>
          <p:nvPr/>
        </p:nvSpPr>
        <p:spPr>
          <a:xfrm rot="5400000">
            <a:off x="548640" y="7064640"/>
            <a:ext cx="1042200" cy="883800"/>
          </a:xfrm>
          <a:custGeom>
            <a:avLst/>
            <a:gdLst>
              <a:gd name="textAreaLeft" fmla="*/ 0 w 1042200"/>
              <a:gd name="textAreaRight" fmla="*/ 1044360 w 1042200"/>
              <a:gd name="textAreaTop" fmla="*/ 0 h 883800"/>
              <a:gd name="textAreaBottom" fmla="*/ 885960 h 88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5" name="Image 207" descr=""/>
          <p:cNvPicPr/>
          <p:nvPr/>
        </p:nvPicPr>
        <p:blipFill>
          <a:blip r:embed="rId7"/>
          <a:stretch/>
        </p:blipFill>
        <p:spPr>
          <a:xfrm>
            <a:off x="720000" y="7092000"/>
            <a:ext cx="704520" cy="704520"/>
          </a:xfrm>
          <a:prstGeom prst="rect">
            <a:avLst/>
          </a:prstGeom>
          <a:ln w="0">
            <a:noFill/>
          </a:ln>
        </p:spPr>
      </p:pic>
      <p:sp>
        <p:nvSpPr>
          <p:cNvPr id="196" name="Espace réservé du numéro de diapositive 13"/>
          <p:cNvSpPr/>
          <p:nvPr/>
        </p:nvSpPr>
        <p:spPr>
          <a:xfrm>
            <a:off x="28440" y="794016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 55"/>
          <p:cNvSpPr/>
          <p:nvPr/>
        </p:nvSpPr>
        <p:spPr>
          <a:xfrm>
            <a:off x="2413800" y="2610000"/>
            <a:ext cx="29851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État des lieux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Image 12" descr="preencoded.png"/>
          <p:cNvPicPr/>
          <p:nvPr/>
        </p:nvPicPr>
        <p:blipFill>
          <a:blip r:embed="rId1"/>
          <a:stretch/>
        </p:blipFill>
        <p:spPr>
          <a:xfrm>
            <a:off x="5032800" y="1832760"/>
            <a:ext cx="4562640" cy="4562640"/>
          </a:xfrm>
          <a:prstGeom prst="rect">
            <a:avLst/>
          </a:prstGeom>
          <a:ln w="0">
            <a:noFill/>
          </a:ln>
        </p:spPr>
      </p:pic>
      <p:pic>
        <p:nvPicPr>
          <p:cNvPr id="199" name="Image 13" descr="preencoded.png"/>
          <p:cNvPicPr/>
          <p:nvPr/>
        </p:nvPicPr>
        <p:blipFill>
          <a:blip r:embed="rId2"/>
          <a:stretch/>
        </p:blipFill>
        <p:spPr>
          <a:xfrm>
            <a:off x="5891400" y="2530080"/>
            <a:ext cx="780480" cy="780480"/>
          </a:xfrm>
          <a:prstGeom prst="rect">
            <a:avLst/>
          </a:prstGeom>
          <a:ln w="0">
            <a:noFill/>
          </a:ln>
        </p:spPr>
      </p:pic>
      <p:sp>
        <p:nvSpPr>
          <p:cNvPr id="200" name="Text 56"/>
          <p:cNvSpPr/>
          <p:nvPr/>
        </p:nvSpPr>
        <p:spPr>
          <a:xfrm>
            <a:off x="9867600" y="2610000"/>
            <a:ext cx="389664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consommation énergie primaire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Image 14" descr="preencoded.png"/>
          <p:cNvPicPr/>
          <p:nvPr/>
        </p:nvPicPr>
        <p:blipFill>
          <a:blip r:embed="rId3"/>
          <a:stretch/>
        </p:blipFill>
        <p:spPr>
          <a:xfrm>
            <a:off x="5032800" y="1832760"/>
            <a:ext cx="4562640" cy="4562640"/>
          </a:xfrm>
          <a:prstGeom prst="rect">
            <a:avLst/>
          </a:prstGeom>
          <a:ln w="0">
            <a:noFill/>
          </a:ln>
        </p:spPr>
      </p:pic>
      <p:sp>
        <p:nvSpPr>
          <p:cNvPr id="202" name="Text 57"/>
          <p:cNvSpPr/>
          <p:nvPr/>
        </p:nvSpPr>
        <p:spPr>
          <a:xfrm>
            <a:off x="10130760" y="5040000"/>
            <a:ext cx="2936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Exploration piste électrique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Image 15" descr="preencoded.png"/>
          <p:cNvPicPr/>
          <p:nvPr/>
        </p:nvPicPr>
        <p:blipFill>
          <a:blip r:embed="rId4"/>
          <a:stretch/>
        </p:blipFill>
        <p:spPr>
          <a:xfrm>
            <a:off x="5032800" y="1832760"/>
            <a:ext cx="4562640" cy="4562640"/>
          </a:xfrm>
          <a:prstGeom prst="rect">
            <a:avLst/>
          </a:prstGeom>
          <a:ln w="0">
            <a:noFill/>
          </a:ln>
        </p:spPr>
      </p:pic>
      <p:sp>
        <p:nvSpPr>
          <p:cNvPr id="204" name="Text 58"/>
          <p:cNvSpPr/>
          <p:nvPr/>
        </p:nvSpPr>
        <p:spPr>
          <a:xfrm>
            <a:off x="792000" y="5040000"/>
            <a:ext cx="389664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Machine Learning : projection sur 30 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Image 16" descr="preencoded.png"/>
          <p:cNvPicPr/>
          <p:nvPr/>
        </p:nvPicPr>
        <p:blipFill>
          <a:blip r:embed="rId5"/>
          <a:stretch/>
        </p:blipFill>
        <p:spPr>
          <a:xfrm>
            <a:off x="5032800" y="1832760"/>
            <a:ext cx="4562640" cy="4562640"/>
          </a:xfrm>
          <a:prstGeom prst="rect">
            <a:avLst/>
          </a:prstGeom>
          <a:ln w="0">
            <a:noFill/>
          </a:ln>
        </p:spPr>
      </p:pic>
      <p:pic>
        <p:nvPicPr>
          <p:cNvPr id="206" name="Image 17" descr="preencoded.png"/>
          <p:cNvPicPr/>
          <p:nvPr/>
        </p:nvPicPr>
        <p:blipFill>
          <a:blip r:embed="rId6"/>
          <a:stretch/>
        </p:blipFill>
        <p:spPr>
          <a:xfrm>
            <a:off x="5544000" y="4497840"/>
            <a:ext cx="775440" cy="775440"/>
          </a:xfrm>
          <a:prstGeom prst="rect">
            <a:avLst/>
          </a:prstGeom>
          <a:ln w="0">
            <a:noFill/>
          </a:ln>
        </p:spPr>
      </p:pic>
      <p:pic>
        <p:nvPicPr>
          <p:cNvPr id="207" name="Image 18" descr="preencoded.png"/>
          <p:cNvPicPr/>
          <p:nvPr/>
        </p:nvPicPr>
        <p:blipFill>
          <a:blip r:embed="rId7"/>
          <a:stretch/>
        </p:blipFill>
        <p:spPr>
          <a:xfrm>
            <a:off x="8159760" y="2746440"/>
            <a:ext cx="780480" cy="780480"/>
          </a:xfrm>
          <a:prstGeom prst="rect">
            <a:avLst/>
          </a:prstGeom>
          <a:ln w="0">
            <a:noFill/>
          </a:ln>
        </p:spPr>
      </p:pic>
      <p:pic>
        <p:nvPicPr>
          <p:cNvPr id="208" name="Image 19" descr="preencoded.png"/>
          <p:cNvPicPr/>
          <p:nvPr/>
        </p:nvPicPr>
        <p:blipFill>
          <a:blip r:embed="rId8"/>
          <a:stretch/>
        </p:blipFill>
        <p:spPr>
          <a:xfrm>
            <a:off x="8052120" y="4870800"/>
            <a:ext cx="780480" cy="780480"/>
          </a:xfrm>
          <a:prstGeom prst="rect">
            <a:avLst/>
          </a:prstGeom>
          <a:ln w="0">
            <a:noFill/>
          </a:ln>
        </p:spPr>
      </p:pic>
      <p:sp>
        <p:nvSpPr>
          <p:cNvPr id="209" name="Rectangle 220"/>
          <p:cNvSpPr/>
          <p:nvPr/>
        </p:nvSpPr>
        <p:spPr>
          <a:xfrm>
            <a:off x="540000" y="360000"/>
            <a:ext cx="13318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1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Énergie</a:t>
            </a: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 : Quantité physique qui caractérise la capacité d'un système à générer une modification de son environnement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1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 27"/>
          <p:cNvSpPr/>
          <p:nvPr/>
        </p:nvSpPr>
        <p:spPr>
          <a:xfrm>
            <a:off x="360000" y="360000"/>
            <a:ext cx="747612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États des lieux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0000" y="981000"/>
            <a:ext cx="13388760" cy="6887520"/>
          </a:xfrm>
          <a:prstGeom prst="rect">
            <a:avLst/>
          </a:prstGeom>
          <a:ln w="0">
            <a:noFill/>
          </a:ln>
        </p:spPr>
      </p:pic>
      <p:sp>
        <p:nvSpPr>
          <p:cNvPr id="213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4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212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212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 28"/>
          <p:cNvSpPr/>
          <p:nvPr/>
        </p:nvSpPr>
        <p:spPr>
          <a:xfrm>
            <a:off x="360000" y="360000"/>
            <a:ext cx="747612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Domination énergies fossiles malgré une augmentation énergies bas carbone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2000" y="1229040"/>
            <a:ext cx="12445200" cy="6639480"/>
          </a:xfrm>
          <a:prstGeom prst="rect">
            <a:avLst/>
          </a:prstGeom>
          <a:ln w="0">
            <a:noFill/>
          </a:ln>
        </p:spPr>
      </p:pic>
      <p:sp>
        <p:nvSpPr>
          <p:cNvPr id="216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368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215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215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 225" descr=""/>
          <p:cNvPicPr/>
          <p:nvPr/>
        </p:nvPicPr>
        <p:blipFill>
          <a:blip r:embed="rId1"/>
          <a:stretch/>
        </p:blipFill>
        <p:spPr>
          <a:xfrm>
            <a:off x="1368000" y="1042920"/>
            <a:ext cx="11817000" cy="6825600"/>
          </a:xfrm>
          <a:prstGeom prst="rect">
            <a:avLst/>
          </a:prstGeom>
          <a:ln w="0">
            <a:noFill/>
          </a:ln>
        </p:spPr>
      </p:pic>
      <p:sp>
        <p:nvSpPr>
          <p:cNvPr id="218" name="Text 29"/>
          <p:cNvSpPr/>
          <p:nvPr/>
        </p:nvSpPr>
        <p:spPr>
          <a:xfrm>
            <a:off x="360000" y="360000"/>
            <a:ext cx="747612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Poids des énergies fossiles sur les énergies bas carbone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Espace réservé du numéro de diapositive 13"/>
          <p:cNvSpPr/>
          <p:nvPr/>
        </p:nvSpPr>
        <p:spPr>
          <a:xfrm>
            <a:off x="97920" y="7806240"/>
            <a:ext cx="3434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8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Application>LibreOffice/24.2.7.2$Linux_X86_64 LibreOffice_project/420$Build-2</Application>
  <AppVersion>15.0000</AppVersion>
  <Words>557</Words>
  <Paragraphs>140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2025-12-17T12:14:57Z</dcterms:created>
  <dc:creator/>
  <dc:description/>
  <dc:language>fr-FR</dc:language>
  <cp:lastModifiedBy/>
  <dcterms:modified xsi:type="dcterms:W3CDTF">2026-01-05T12:06:11Z</dcterms:modified>
  <cp:revision>75</cp:revision>
  <dc:subject/>
  <dc:title>DAFS-FT-15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4</vt:i4>
  </property>
  <property fmtid="{D5CDD505-2E9C-101B-9397-08002B2CF9AE}" pid="3" name="Notes">
    <vt:i4>17</vt:i4>
  </property>
  <property fmtid="{D5CDD505-2E9C-101B-9397-08002B2CF9AE}" pid="4" name="PresentationFormat">
    <vt:lpwstr>Personnalisé</vt:lpwstr>
  </property>
  <property fmtid="{D5CDD505-2E9C-101B-9397-08002B2CF9AE}" pid="5" name="Slides">
    <vt:i4>18</vt:i4>
  </property>
</Properties>
</file>